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58" r:id="rId5"/>
    <p:sldId id="263" r:id="rId6"/>
    <p:sldId id="262" r:id="rId7"/>
    <p:sldId id="265" r:id="rId8"/>
    <p:sldId id="266" r:id="rId9"/>
    <p:sldId id="259" r:id="rId10"/>
    <p:sldId id="26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DBFB4AD-460B-4E6C-9393-351D1EAE18FF}">
          <p14:sldIdLst>
            <p14:sldId id="256"/>
            <p14:sldId id="257"/>
            <p14:sldId id="260"/>
            <p14:sldId id="258"/>
            <p14:sldId id="263"/>
            <p14:sldId id="262"/>
            <p14:sldId id="265"/>
            <p14:sldId id="266"/>
            <p14:sldId id="259"/>
            <p14:sldId id="26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4660"/>
  </p:normalViewPr>
  <p:slideViewPr>
    <p:cSldViewPr snapToGrid="0">
      <p:cViewPr varScale="1">
        <p:scale>
          <a:sx n="83" d="100"/>
          <a:sy n="83" d="100"/>
        </p:scale>
        <p:origin x="21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1E9B69F-79FD-4E3A-B80B-677C8DCBFF75}" type="datetimeFigureOut">
              <a:rPr lang="en-US" smtClean="0"/>
              <a:t>7/6/2017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3DCD06-4817-4005-B269-A1D9B71316D4}" type="slidenum">
              <a:rPr lang="en-US" smtClean="0"/>
              <a:t>‹#›</a:t>
            </a:fld>
            <a:endParaRPr lang="en-US"/>
          </a:p>
        </p:txBody>
      </p:sp>
    </p:spTree>
    <p:extLst>
      <p:ext uri="{BB962C8B-B14F-4D97-AF65-F5344CB8AC3E}">
        <p14:creationId xmlns:p14="http://schemas.microsoft.com/office/powerpoint/2010/main" val="3673155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E9B69F-79FD-4E3A-B80B-677C8DCBFF75}" type="datetimeFigureOut">
              <a:rPr lang="en-US" smtClean="0"/>
              <a:t>7/6/2017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3DCD06-4817-4005-B269-A1D9B71316D4}" type="slidenum">
              <a:rPr lang="en-US" smtClean="0"/>
              <a:t>‹#›</a:t>
            </a:fld>
            <a:endParaRPr lang="en-US"/>
          </a:p>
        </p:txBody>
      </p:sp>
    </p:spTree>
    <p:extLst>
      <p:ext uri="{BB962C8B-B14F-4D97-AF65-F5344CB8AC3E}">
        <p14:creationId xmlns:p14="http://schemas.microsoft.com/office/powerpoint/2010/main" val="30354532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1E9B69F-79FD-4E3A-B80B-677C8DCBFF75}" type="datetimeFigureOut">
              <a:rPr lang="en-US" smtClean="0"/>
              <a:t>7/6/2017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3DCD06-4817-4005-B269-A1D9B71316D4}" type="slidenum">
              <a:rPr lang="en-US" smtClean="0"/>
              <a:t>‹#›</a:t>
            </a:fld>
            <a:endParaRPr lang="en-US"/>
          </a:p>
        </p:txBody>
      </p:sp>
    </p:spTree>
    <p:extLst>
      <p:ext uri="{BB962C8B-B14F-4D97-AF65-F5344CB8AC3E}">
        <p14:creationId xmlns:p14="http://schemas.microsoft.com/office/powerpoint/2010/main" val="3379175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1E9B69F-79FD-4E3A-B80B-677C8DCBFF75}" type="datetimeFigureOut">
              <a:rPr lang="en-US" smtClean="0"/>
              <a:t>7/6/2017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3DCD06-4817-4005-B269-A1D9B71316D4}" type="slidenum">
              <a:rPr lang="en-US" smtClean="0"/>
              <a:t>‹#›</a:t>
            </a:fld>
            <a:endParaRPr lang="en-US"/>
          </a:p>
        </p:txBody>
      </p:sp>
    </p:spTree>
    <p:extLst>
      <p:ext uri="{BB962C8B-B14F-4D97-AF65-F5344CB8AC3E}">
        <p14:creationId xmlns:p14="http://schemas.microsoft.com/office/powerpoint/2010/main" val="2251972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1E9B69F-79FD-4E3A-B80B-677C8DCBFF75}" type="datetimeFigureOut">
              <a:rPr lang="en-US" smtClean="0"/>
              <a:t>7/6/2017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3DCD06-4817-4005-B269-A1D9B71316D4}" type="slidenum">
              <a:rPr lang="en-US" smtClean="0"/>
              <a:t>‹#›</a:t>
            </a:fld>
            <a:endParaRPr lang="en-US"/>
          </a:p>
        </p:txBody>
      </p:sp>
    </p:spTree>
    <p:extLst>
      <p:ext uri="{BB962C8B-B14F-4D97-AF65-F5344CB8AC3E}">
        <p14:creationId xmlns:p14="http://schemas.microsoft.com/office/powerpoint/2010/main" val="4152982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E9B69F-79FD-4E3A-B80B-677C8DCBFF75}" type="datetimeFigureOut">
              <a:rPr lang="en-US" smtClean="0"/>
              <a:t>7/6/2017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3DCD06-4817-4005-B269-A1D9B71316D4}" type="slidenum">
              <a:rPr lang="en-US" smtClean="0"/>
              <a:t>‹#›</a:t>
            </a:fld>
            <a:endParaRPr lang="en-US"/>
          </a:p>
        </p:txBody>
      </p:sp>
    </p:spTree>
    <p:extLst>
      <p:ext uri="{BB962C8B-B14F-4D97-AF65-F5344CB8AC3E}">
        <p14:creationId xmlns:p14="http://schemas.microsoft.com/office/powerpoint/2010/main" val="1853757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E9B69F-79FD-4E3A-B80B-677C8DCBFF75}" type="datetimeFigureOut">
              <a:rPr lang="en-US" smtClean="0"/>
              <a:t>7/6/2017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3DCD06-4817-4005-B269-A1D9B71316D4}" type="slidenum">
              <a:rPr lang="en-US" smtClean="0"/>
              <a:t>‹#›</a:t>
            </a:fld>
            <a:endParaRPr lang="en-US"/>
          </a:p>
        </p:txBody>
      </p:sp>
    </p:spTree>
    <p:extLst>
      <p:ext uri="{BB962C8B-B14F-4D97-AF65-F5344CB8AC3E}">
        <p14:creationId xmlns:p14="http://schemas.microsoft.com/office/powerpoint/2010/main" val="3784052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1E9B69F-79FD-4E3A-B80B-677C8DCBFF75}" type="datetimeFigureOut">
              <a:rPr lang="en-US" smtClean="0"/>
              <a:t>7/6/2017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3DCD06-4817-4005-B269-A1D9B71316D4}" type="slidenum">
              <a:rPr lang="en-US" smtClean="0"/>
              <a:t>‹#›</a:t>
            </a:fld>
            <a:endParaRPr lang="en-US"/>
          </a:p>
        </p:txBody>
      </p:sp>
    </p:spTree>
    <p:extLst>
      <p:ext uri="{BB962C8B-B14F-4D97-AF65-F5344CB8AC3E}">
        <p14:creationId xmlns:p14="http://schemas.microsoft.com/office/powerpoint/2010/main" val="3819988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1E9B69F-79FD-4E3A-B80B-677C8DCBFF75}" type="datetimeFigureOut">
              <a:rPr lang="en-US" smtClean="0"/>
              <a:t>7/6/2017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3DCD06-4817-4005-B269-A1D9B71316D4}" type="slidenum">
              <a:rPr lang="en-US" smtClean="0"/>
              <a:t>‹#›</a:t>
            </a:fld>
            <a:endParaRPr lang="en-US"/>
          </a:p>
        </p:txBody>
      </p:sp>
    </p:spTree>
    <p:extLst>
      <p:ext uri="{BB962C8B-B14F-4D97-AF65-F5344CB8AC3E}">
        <p14:creationId xmlns:p14="http://schemas.microsoft.com/office/powerpoint/2010/main" val="2011680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E9B69F-79FD-4E3A-B80B-677C8DCBFF75}" type="datetimeFigureOut">
              <a:rPr lang="en-US" smtClean="0"/>
              <a:t>7/6/2017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3DCD06-4817-4005-B269-A1D9B71316D4}" type="slidenum">
              <a:rPr lang="en-US" smtClean="0"/>
              <a:t>‹#›</a:t>
            </a:fld>
            <a:endParaRPr lang="en-US"/>
          </a:p>
        </p:txBody>
      </p:sp>
    </p:spTree>
    <p:extLst>
      <p:ext uri="{BB962C8B-B14F-4D97-AF65-F5344CB8AC3E}">
        <p14:creationId xmlns:p14="http://schemas.microsoft.com/office/powerpoint/2010/main" val="1878140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E9B69F-79FD-4E3A-B80B-677C8DCBFF75}" type="datetimeFigureOut">
              <a:rPr lang="en-US" smtClean="0"/>
              <a:t>7/6/2017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3DCD06-4817-4005-B269-A1D9B71316D4}" type="slidenum">
              <a:rPr lang="en-US" smtClean="0"/>
              <a:t>‹#›</a:t>
            </a:fld>
            <a:endParaRPr lang="en-US"/>
          </a:p>
        </p:txBody>
      </p:sp>
    </p:spTree>
    <p:extLst>
      <p:ext uri="{BB962C8B-B14F-4D97-AF65-F5344CB8AC3E}">
        <p14:creationId xmlns:p14="http://schemas.microsoft.com/office/powerpoint/2010/main" val="830751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E9B69F-79FD-4E3A-B80B-677C8DCBFF75}" type="datetimeFigureOut">
              <a:rPr lang="en-US" smtClean="0"/>
              <a:t>7/6/2017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3DCD06-4817-4005-B269-A1D9B71316D4}" type="slidenum">
              <a:rPr lang="en-US" smtClean="0"/>
              <a:t>‹#›</a:t>
            </a:fld>
            <a:endParaRPr lang="en-US"/>
          </a:p>
        </p:txBody>
      </p:sp>
    </p:spTree>
    <p:extLst>
      <p:ext uri="{BB962C8B-B14F-4D97-AF65-F5344CB8AC3E}">
        <p14:creationId xmlns:p14="http://schemas.microsoft.com/office/powerpoint/2010/main" val="4826629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6" title="intersecting circles">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55481" y="498348"/>
            <a:ext cx="9902663" cy="5861304"/>
            <a:chOff x="1155481" y="498348"/>
            <a:chExt cx="9902663" cy="5861304"/>
          </a:xfrm>
        </p:grpSpPr>
        <p:sp>
          <p:nvSpPr>
            <p:cNvPr id="8" name="Oval 5">
              <a:extLst/>
            </p:cNvPr>
            <p:cNvSpPr>
              <a:spLocks noChangeArrowheads="1"/>
            </p:cNvSpPr>
            <p:nvPr>
              <p:extLst>
                <p:ext uri="{386F3935-93C4-4BCD-93E2-E3B085C9AB24}">
                  <p16:designElem xmlns:p16="http://schemas.microsoft.com/office/powerpoint/2015/main" val="1"/>
                </p:ext>
              </p:extLst>
            </p:nvPr>
          </p:nvSpPr>
          <p:spPr bwMode="auto">
            <a:xfrm>
              <a:off x="1155481" y="498348"/>
              <a:ext cx="5861304" cy="5861304"/>
            </a:xfrm>
            <a:prstGeom prst="ellipse">
              <a:avLst/>
            </a:prstGeom>
            <a:solidFill>
              <a:schemeClr val="accent1">
                <a:alpha val="55000"/>
              </a:schemeClr>
            </a:solidFill>
            <a:ln>
              <a:noFill/>
            </a:ln>
          </p:spPr>
        </p:sp>
        <p:sp>
          <p:nvSpPr>
            <p:cNvPr id="13" name="Oval 8">
              <a:extLst/>
            </p:cNvPr>
            <p:cNvSpPr>
              <a:spLocks noChangeArrowheads="1"/>
            </p:cNvSpPr>
            <p:nvPr>
              <p:extLst>
                <p:ext uri="{386F3935-93C4-4BCD-93E2-E3B085C9AB24}">
                  <p16:designElem xmlns:p16="http://schemas.microsoft.com/office/powerpoint/2015/main" val="1"/>
                </p:ext>
              </p:extLst>
            </p:nvPr>
          </p:nvSpPr>
          <p:spPr bwMode="auto">
            <a:xfrm>
              <a:off x="5196840" y="498348"/>
              <a:ext cx="5861304" cy="5861304"/>
            </a:xfrm>
            <a:prstGeom prst="ellipse">
              <a:avLst/>
            </a:prstGeom>
            <a:solidFill>
              <a:schemeClr val="accent1">
                <a:alpha val="55000"/>
              </a:schemeClr>
            </a:solidFill>
            <a:ln>
              <a:noFill/>
            </a:ln>
          </p:spPr>
        </p:sp>
        <p:sp>
          <p:nvSpPr>
            <p:cNvPr id="10" name="Oval 5">
              <a:extLst/>
            </p:cNvPr>
            <p:cNvSpPr>
              <a:spLocks noChangeArrowheads="1"/>
            </p:cNvSpPr>
            <p:nvPr>
              <p:extLst>
                <p:ext uri="{386F3935-93C4-4BCD-93E2-E3B085C9AB24}">
                  <p16:designElem xmlns:p16="http://schemas.microsoft.com/office/powerpoint/2015/main" val="1"/>
                </p:ext>
              </p:extLst>
            </p:nvPr>
          </p:nvSpPr>
          <p:spPr bwMode="auto">
            <a:xfrm>
              <a:off x="3165348" y="498348"/>
              <a:ext cx="5861304" cy="5861304"/>
            </a:xfrm>
            <a:prstGeom prst="ellipse">
              <a:avLst/>
            </a:prstGeom>
            <a:solidFill>
              <a:schemeClr val="accent1">
                <a:alpha val="70000"/>
              </a:schemeClr>
            </a:solidFill>
            <a:ln>
              <a:noFill/>
            </a:ln>
          </p:spPr>
        </p:sp>
      </p:grpSp>
      <p:sp>
        <p:nvSpPr>
          <p:cNvPr id="12" name="Rectangle 11" title="ribbon">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14600"/>
            <a:ext cx="12192000"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524000" y="2776538"/>
            <a:ext cx="9144000" cy="1381188"/>
          </a:xfrm>
        </p:spPr>
        <p:txBody>
          <a:bodyPr anchor="ctr">
            <a:normAutofit fontScale="90000"/>
          </a:bodyPr>
          <a:lstStyle/>
          <a:p>
            <a:pPr>
              <a:lnSpc>
                <a:spcPct val="70000"/>
              </a:lnSpc>
            </a:pPr>
            <a:r>
              <a:rPr lang="en-US" sz="3700" dirty="0">
                <a:solidFill>
                  <a:schemeClr val="bg2"/>
                </a:solidFill>
              </a:rPr>
              <a:t>Narrative Writing</a:t>
            </a:r>
            <a:br>
              <a:rPr lang="en-US" sz="3700" dirty="0">
                <a:solidFill>
                  <a:schemeClr val="bg2"/>
                </a:solidFill>
              </a:rPr>
            </a:br>
            <a:r>
              <a:rPr lang="en-US" sz="3700" dirty="0">
                <a:solidFill>
                  <a:schemeClr val="bg2"/>
                </a:solidFill>
              </a:rPr>
              <a:t>Presented at </a:t>
            </a:r>
            <a:r>
              <a:rPr lang="en-US" sz="3700" dirty="0" err="1">
                <a:solidFill>
                  <a:schemeClr val="bg2"/>
                </a:solidFill>
              </a:rPr>
              <a:t>KosovaLive</a:t>
            </a:r>
            <a:br>
              <a:rPr lang="en-US" sz="3700" dirty="0">
                <a:solidFill>
                  <a:schemeClr val="bg2"/>
                </a:solidFill>
              </a:rPr>
            </a:br>
            <a:r>
              <a:rPr lang="en-US" sz="3700" dirty="0">
                <a:solidFill>
                  <a:schemeClr val="bg2"/>
                </a:solidFill>
              </a:rPr>
              <a:t>by </a:t>
            </a:r>
            <a:r>
              <a:rPr lang="en-US" sz="3700" dirty="0" err="1">
                <a:solidFill>
                  <a:schemeClr val="bg2"/>
                </a:solidFill>
              </a:rPr>
              <a:t>Valeriana</a:t>
            </a:r>
            <a:r>
              <a:rPr lang="en-US" sz="3700" dirty="0">
                <a:solidFill>
                  <a:schemeClr val="bg2"/>
                </a:solidFill>
              </a:rPr>
              <a:t> Dema and April Gardner</a:t>
            </a:r>
            <a:br>
              <a:rPr lang="en-US" sz="3700" dirty="0">
                <a:solidFill>
                  <a:schemeClr val="bg2"/>
                </a:solidFill>
              </a:rPr>
            </a:br>
            <a:r>
              <a:rPr lang="en-US" sz="3700" dirty="0">
                <a:solidFill>
                  <a:schemeClr val="bg2"/>
                </a:solidFill>
              </a:rPr>
              <a:t>“Stories are life; life is stories”</a:t>
            </a:r>
          </a:p>
        </p:txBody>
      </p:sp>
    </p:spTree>
    <p:extLst>
      <p:ext uri="{BB962C8B-B14F-4D97-AF65-F5344CB8AC3E}">
        <p14:creationId xmlns:p14="http://schemas.microsoft.com/office/powerpoint/2010/main" val="262526709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5061" y="-2"/>
            <a:ext cx="6876939" cy="685800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29781" y="2745736"/>
            <a:ext cx="3698803" cy="1366528"/>
          </a:xfrm>
          <a:solidFill>
            <a:schemeClr val="bg1">
              <a:alpha val="50000"/>
            </a:schemeClr>
          </a:solidFill>
          <a:ln w="25400" cap="sq">
            <a:solidFill>
              <a:schemeClr val="tx1"/>
            </a:solidFill>
            <a:miter lim="800000"/>
          </a:ln>
        </p:spPr>
        <p:txBody>
          <a:bodyPr>
            <a:normAutofit/>
          </a:bodyPr>
          <a:lstStyle/>
          <a:p>
            <a:pPr algn="ctr"/>
            <a:r>
              <a:rPr lang="en-US" sz="3200"/>
              <a:t>What is Narrative Writing?</a:t>
            </a:r>
          </a:p>
        </p:txBody>
      </p:sp>
      <p:sp>
        <p:nvSpPr>
          <p:cNvPr id="3" name="Content Placeholder 2"/>
          <p:cNvSpPr>
            <a:spLocks noGrp="1"/>
          </p:cNvSpPr>
          <p:nvPr>
            <p:ph idx="1"/>
          </p:nvPr>
        </p:nvSpPr>
        <p:spPr>
          <a:xfrm>
            <a:off x="6049182" y="802638"/>
            <a:ext cx="5408696" cy="5252722"/>
          </a:xfrm>
        </p:spPr>
        <p:txBody>
          <a:bodyPr anchor="ctr">
            <a:normAutofit/>
          </a:bodyPr>
          <a:lstStyle/>
          <a:p>
            <a:pPr marL="0" indent="0">
              <a:buNone/>
            </a:pPr>
            <a:r>
              <a:rPr lang="en-US" sz="2400">
                <a:solidFill>
                  <a:schemeClr val="bg1"/>
                </a:solidFill>
              </a:rPr>
              <a:t>Narrative writing is writing that allows people to tell their own stories. The goal of this presentation is to provide participants with the tools they need to tell their own stories in a positive way.</a:t>
            </a:r>
          </a:p>
          <a:p>
            <a:pPr marL="0" indent="0">
              <a:buNone/>
            </a:pPr>
            <a:endParaRPr lang="en-US" sz="2400">
              <a:solidFill>
                <a:schemeClr val="bg1"/>
              </a:solidFill>
            </a:endParaRPr>
          </a:p>
        </p:txBody>
      </p:sp>
    </p:spTree>
    <p:extLst>
      <p:ext uri="{BB962C8B-B14F-4D97-AF65-F5344CB8AC3E}">
        <p14:creationId xmlns:p14="http://schemas.microsoft.com/office/powerpoint/2010/main" val="2547661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Shape 18">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13121" y="-2"/>
            <a:ext cx="6278879" cy="6858002"/>
          </a:xfrm>
          <a:custGeom>
            <a:avLst/>
            <a:gdLst>
              <a:gd name="connsiteX0" fmla="*/ 45572 w 6278879"/>
              <a:gd name="connsiteY0" fmla="*/ 0 h 6858002"/>
              <a:gd name="connsiteX1" fmla="*/ 6278879 w 6278879"/>
              <a:gd name="connsiteY1" fmla="*/ 0 h 6858002"/>
              <a:gd name="connsiteX2" fmla="*/ 6278879 w 6278879"/>
              <a:gd name="connsiteY2" fmla="*/ 6858002 h 6858002"/>
              <a:gd name="connsiteX3" fmla="*/ 3292308 w 6278879"/>
              <a:gd name="connsiteY3" fmla="*/ 6858002 h 6858002"/>
              <a:gd name="connsiteX4" fmla="*/ 3181526 w 6278879"/>
              <a:gd name="connsiteY4" fmla="*/ 6786982 h 6858002"/>
              <a:gd name="connsiteX5" fmla="*/ 0 w 6278879"/>
              <a:gd name="connsiteY5" fmla="*/ 803254 h 6858002"/>
              <a:gd name="connsiteX6" fmla="*/ 37255 w 6278879"/>
              <a:gd name="connsiteY6" fmla="*/ 65447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8879" h="6858002">
                <a:moveTo>
                  <a:pt x="45572" y="0"/>
                </a:moveTo>
                <a:lnTo>
                  <a:pt x="6278879" y="0"/>
                </a:lnTo>
                <a:lnTo>
                  <a:pt x="6278879" y="6858002"/>
                </a:lnTo>
                <a:lnTo>
                  <a:pt x="3292308" y="6858002"/>
                </a:lnTo>
                <a:lnTo>
                  <a:pt x="3181526" y="6786982"/>
                </a:lnTo>
                <a:cubicBezTo>
                  <a:pt x="1262021" y="5490191"/>
                  <a:pt x="0" y="3294103"/>
                  <a:pt x="0" y="803254"/>
                </a:cubicBezTo>
                <a:cubicBezTo>
                  <a:pt x="0" y="554169"/>
                  <a:pt x="12620" y="308032"/>
                  <a:pt x="37255" y="65447"/>
                </a:cubicBez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1" name="Straight Arrow Connector 20">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63661" y="2316480"/>
            <a:ext cx="82296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55320" y="365125"/>
            <a:ext cx="9013052" cy="1623312"/>
          </a:xfrm>
        </p:spPr>
        <p:txBody>
          <a:bodyPr anchor="b">
            <a:normAutofit/>
          </a:bodyPr>
          <a:lstStyle/>
          <a:p>
            <a:r>
              <a:rPr lang="en-US" sz="4000"/>
              <a:t>“Be Your Own Story” by Toni Morrison</a:t>
            </a:r>
          </a:p>
        </p:txBody>
      </p:sp>
      <p:sp>
        <p:nvSpPr>
          <p:cNvPr id="3" name="Content Placeholder 2"/>
          <p:cNvSpPr>
            <a:spLocks noGrp="1"/>
          </p:cNvSpPr>
          <p:nvPr>
            <p:ph idx="1"/>
          </p:nvPr>
        </p:nvSpPr>
        <p:spPr>
          <a:xfrm>
            <a:off x="655320" y="2644518"/>
            <a:ext cx="9013052" cy="3327251"/>
          </a:xfrm>
        </p:spPr>
        <p:txBody>
          <a:bodyPr>
            <a:normAutofit/>
          </a:bodyPr>
          <a:lstStyle/>
          <a:p>
            <a:pPr marL="0" indent="0">
              <a:buNone/>
            </a:pPr>
            <a:r>
              <a:rPr lang="en-US" sz="2000"/>
              <a:t>https://www.c-span.org/video/?182148-1/wellesley-college-commencement-address</a:t>
            </a:r>
            <a:endParaRPr lang="en-US" sz="2000" dirty="0"/>
          </a:p>
        </p:txBody>
      </p:sp>
    </p:spTree>
    <p:extLst>
      <p:ext uri="{BB962C8B-B14F-4D97-AF65-F5344CB8AC3E}">
        <p14:creationId xmlns:p14="http://schemas.microsoft.com/office/powerpoint/2010/main" val="3881939994"/>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976031" y="963877"/>
            <a:ext cx="6377769" cy="4930246"/>
          </a:xfrm>
        </p:spPr>
        <p:txBody>
          <a:bodyPr anchor="ctr">
            <a:normAutofit/>
          </a:bodyPr>
          <a:lstStyle/>
          <a:p>
            <a:pPr marL="0" indent="0">
              <a:buNone/>
            </a:pPr>
            <a:r>
              <a:rPr lang="en-US" sz="2400"/>
              <a:t>“A person’s life story is the way a person integrates facts and events internally—picks them apart and weaves them back together to make meaning. This narrative becomes a form of identity.” – The Atlantic</a:t>
            </a:r>
          </a:p>
          <a:p>
            <a:pPr marL="0" indent="0">
              <a:buNone/>
            </a:pPr>
            <a:endParaRPr lang="en-US" sz="2400"/>
          </a:p>
          <a:p>
            <a:pPr marL="0" indent="0">
              <a:buNone/>
            </a:pPr>
            <a:endParaRPr lang="en-US" sz="2400"/>
          </a:p>
        </p:txBody>
      </p:sp>
    </p:spTree>
    <p:extLst>
      <p:ext uri="{BB962C8B-B14F-4D97-AF65-F5344CB8AC3E}">
        <p14:creationId xmlns:p14="http://schemas.microsoft.com/office/powerpoint/2010/main" val="691860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 name="Straight Connector 9">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1508760" y="3431556"/>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Oval 11">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32897" y="5004581"/>
            <a:ext cx="962395" cy="9623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63725" y="4865965"/>
            <a:ext cx="293695" cy="2936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640079" y="4526280"/>
            <a:ext cx="7410681" cy="1737360"/>
          </a:xfrm>
        </p:spPr>
        <p:txBody>
          <a:bodyPr>
            <a:normAutofit/>
          </a:bodyPr>
          <a:lstStyle/>
          <a:p>
            <a:r>
              <a:rPr lang="en-US" sz="4800" dirty="0"/>
              <a:t>Overview of “Life’s Stories” Article</a:t>
            </a:r>
          </a:p>
        </p:txBody>
      </p:sp>
      <p:sp>
        <p:nvSpPr>
          <p:cNvPr id="3" name="Content Placeholder 2"/>
          <p:cNvSpPr>
            <a:spLocks noGrp="1"/>
          </p:cNvSpPr>
          <p:nvPr>
            <p:ph idx="1"/>
          </p:nvPr>
        </p:nvSpPr>
        <p:spPr>
          <a:xfrm>
            <a:off x="640080" y="595293"/>
            <a:ext cx="5676637" cy="3463951"/>
          </a:xfrm>
        </p:spPr>
        <p:txBody>
          <a:bodyPr anchor="ctr">
            <a:normAutofit/>
          </a:bodyPr>
          <a:lstStyle/>
          <a:p>
            <a:pPr marL="0" indent="0">
              <a:buNone/>
            </a:pPr>
            <a:r>
              <a:rPr lang="en-US" sz="1800" dirty="0"/>
              <a:t>“Ultimately, the only material we’ve ever had to make stories out of is our own imagination, and life itself.”</a:t>
            </a:r>
          </a:p>
          <a:p>
            <a:pPr marL="0" indent="0">
              <a:buNone/>
            </a:pPr>
            <a:endParaRPr lang="en-US" sz="1800" dirty="0"/>
          </a:p>
          <a:p>
            <a:pPr marL="0" indent="0">
              <a:buNone/>
            </a:pPr>
            <a:r>
              <a:rPr lang="en-US" sz="1800" dirty="0"/>
              <a:t>“In order to have relationships, we’ve all had to tell little pieces of our story.”</a:t>
            </a:r>
          </a:p>
          <a:p>
            <a:pPr marL="0" indent="0">
              <a:buNone/>
            </a:pPr>
            <a:endParaRPr lang="en-US" sz="1800" dirty="0"/>
          </a:p>
          <a:p>
            <a:pPr marL="0" indent="0">
              <a:buNone/>
            </a:pPr>
            <a:r>
              <a:rPr lang="en-US" sz="1800" dirty="0"/>
              <a:t>“Two themes in people’s stories tend to correlate with better well-being: </a:t>
            </a:r>
            <a:r>
              <a:rPr lang="en-US" sz="1800" b="1" dirty="0"/>
              <a:t>agency</a:t>
            </a:r>
            <a:r>
              <a:rPr lang="en-US" sz="1800" dirty="0"/>
              <a:t>, or feeling like you are in control of your life, and </a:t>
            </a:r>
            <a:r>
              <a:rPr lang="en-US" sz="1800" b="1" dirty="0"/>
              <a:t>communion</a:t>
            </a:r>
            <a:r>
              <a:rPr lang="en-US" sz="1800" dirty="0"/>
              <a:t>, or feeling like you have good relationships in your life.”</a:t>
            </a:r>
          </a:p>
        </p:txBody>
      </p:sp>
    </p:spTree>
    <p:extLst>
      <p:ext uri="{BB962C8B-B14F-4D97-AF65-F5344CB8AC3E}">
        <p14:creationId xmlns:p14="http://schemas.microsoft.com/office/powerpoint/2010/main" val="2063475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13" name="Rectangle 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33002" y="365125"/>
            <a:ext cx="10520702" cy="1325563"/>
          </a:xfrm>
        </p:spPr>
        <p:txBody>
          <a:bodyPr>
            <a:normAutofit/>
          </a:bodyPr>
          <a:lstStyle/>
          <a:p>
            <a:r>
              <a:rPr lang="en-US" dirty="0"/>
              <a:t>Facts from “Life’s Stories”</a:t>
            </a:r>
          </a:p>
        </p:txBody>
      </p:sp>
      <p:sp>
        <p:nvSpPr>
          <p:cNvPr id="3" name="Content Placeholder 2"/>
          <p:cNvSpPr>
            <a:spLocks noGrp="1"/>
          </p:cNvSpPr>
          <p:nvPr>
            <p:ph idx="1"/>
          </p:nvPr>
        </p:nvSpPr>
        <p:spPr>
          <a:xfrm>
            <a:off x="838201" y="2022601"/>
            <a:ext cx="10515598" cy="4154361"/>
          </a:xfrm>
        </p:spPr>
        <p:txBody>
          <a:bodyPr>
            <a:normAutofit/>
          </a:bodyPr>
          <a:lstStyle/>
          <a:p>
            <a:pPr marL="0" indent="0">
              <a:lnSpc>
                <a:spcPct val="80000"/>
              </a:lnSpc>
              <a:buNone/>
            </a:pPr>
            <a:r>
              <a:rPr lang="en-US" sz="1900" dirty="0"/>
              <a:t>“The default mode of human cognition is a narrative mode.”</a:t>
            </a:r>
          </a:p>
          <a:p>
            <a:pPr marL="0" indent="0">
              <a:lnSpc>
                <a:spcPct val="80000"/>
              </a:lnSpc>
              <a:buNone/>
            </a:pPr>
            <a:endParaRPr lang="en-US" sz="1900" dirty="0"/>
          </a:p>
          <a:p>
            <a:pPr marL="0" indent="0">
              <a:lnSpc>
                <a:spcPct val="80000"/>
              </a:lnSpc>
              <a:buNone/>
            </a:pPr>
            <a:r>
              <a:rPr lang="en-US" sz="1900" b="1" dirty="0"/>
              <a:t>Autobiographical reasoning </a:t>
            </a:r>
            <a:r>
              <a:rPr lang="en-US" sz="1900" dirty="0"/>
              <a:t>is “identifying lessons learned or insights gained in life experiences, marking development or growth through sequences of scenes, and showing how specific life episodes illustrate enduring truths about the self.”</a:t>
            </a:r>
          </a:p>
          <a:p>
            <a:pPr marL="0" indent="0">
              <a:lnSpc>
                <a:spcPct val="80000"/>
              </a:lnSpc>
              <a:buNone/>
            </a:pPr>
            <a:endParaRPr lang="en-US" sz="1900" dirty="0"/>
          </a:p>
          <a:p>
            <a:pPr marL="0" indent="0">
              <a:lnSpc>
                <a:spcPct val="80000"/>
              </a:lnSpc>
              <a:buNone/>
            </a:pPr>
            <a:r>
              <a:rPr lang="en-US" sz="1900" dirty="0"/>
              <a:t>Story construction develops significantly in adolescence.</a:t>
            </a:r>
          </a:p>
          <a:p>
            <a:pPr marL="0" indent="0">
              <a:lnSpc>
                <a:spcPct val="80000"/>
              </a:lnSpc>
              <a:buNone/>
            </a:pPr>
            <a:endParaRPr lang="en-US" sz="1900" u="sng" dirty="0"/>
          </a:p>
          <a:p>
            <a:pPr marL="0" indent="0">
              <a:lnSpc>
                <a:spcPct val="80000"/>
              </a:lnSpc>
              <a:buNone/>
            </a:pPr>
            <a:r>
              <a:rPr lang="en-US" sz="1900" dirty="0"/>
              <a:t>Having positive themes in one’s life story is generally associated with greater well-being, while negative themes tend to coincide with poorer mental health.</a:t>
            </a:r>
          </a:p>
          <a:p>
            <a:pPr marL="0" indent="0">
              <a:lnSpc>
                <a:spcPct val="80000"/>
              </a:lnSpc>
              <a:buNone/>
            </a:pPr>
            <a:endParaRPr lang="en-US" sz="1900" dirty="0"/>
          </a:p>
          <a:p>
            <a:pPr marL="0" indent="0">
              <a:lnSpc>
                <a:spcPct val="80000"/>
              </a:lnSpc>
              <a:buNone/>
            </a:pPr>
            <a:r>
              <a:rPr lang="en-US" sz="1900" dirty="0"/>
              <a:t>Studies have shown that finding a positive meaning in negative events is linked to a more complex sense of self and greater life satisfaction. </a:t>
            </a:r>
          </a:p>
          <a:p>
            <a:pPr marL="0" indent="0">
              <a:lnSpc>
                <a:spcPct val="80000"/>
              </a:lnSpc>
              <a:buNone/>
            </a:pPr>
            <a:endParaRPr lang="en-US" sz="1900" dirty="0"/>
          </a:p>
          <a:p>
            <a:pPr marL="0" indent="0">
              <a:lnSpc>
                <a:spcPct val="80000"/>
              </a:lnSpc>
              <a:buNone/>
            </a:pPr>
            <a:endParaRPr lang="en-US" sz="1900" dirty="0"/>
          </a:p>
        </p:txBody>
      </p:sp>
    </p:spTree>
    <p:extLst>
      <p:ext uri="{BB962C8B-B14F-4D97-AF65-F5344CB8AC3E}">
        <p14:creationId xmlns:p14="http://schemas.microsoft.com/office/powerpoint/2010/main" val="891420864"/>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963877"/>
            <a:ext cx="3494362" cy="4930246"/>
          </a:xfrm>
        </p:spPr>
        <p:txBody>
          <a:bodyPr>
            <a:normAutofit/>
          </a:bodyPr>
          <a:lstStyle/>
          <a:p>
            <a:pPr algn="r"/>
            <a:r>
              <a:rPr lang="en-US">
                <a:solidFill>
                  <a:schemeClr val="accent1"/>
                </a:solidFill>
              </a:rPr>
              <a:t>Overcoming Obstacles</a:t>
            </a:r>
          </a:p>
        </p:txBody>
      </p:sp>
      <p:sp>
        <p:nvSpPr>
          <p:cNvPr id="3" name="Content Placeholder 2"/>
          <p:cNvSpPr>
            <a:spLocks noGrp="1"/>
          </p:cNvSpPr>
          <p:nvPr>
            <p:ph idx="1"/>
          </p:nvPr>
        </p:nvSpPr>
        <p:spPr>
          <a:xfrm>
            <a:off x="4976031" y="963877"/>
            <a:ext cx="6377769" cy="4930246"/>
          </a:xfrm>
        </p:spPr>
        <p:txBody>
          <a:bodyPr anchor="ctr">
            <a:normAutofit/>
          </a:bodyPr>
          <a:lstStyle/>
          <a:p>
            <a:pPr marL="0" indent="0">
              <a:buNone/>
            </a:pPr>
            <a:r>
              <a:rPr lang="en-US" sz="2400" dirty="0"/>
              <a:t>Activity: Break into small groups. Read the prompts and discuss how the given situations could lead to a positive outcome.</a:t>
            </a:r>
          </a:p>
        </p:txBody>
      </p:sp>
    </p:spTree>
    <p:extLst>
      <p:ext uri="{BB962C8B-B14F-4D97-AF65-F5344CB8AC3E}">
        <p14:creationId xmlns:p14="http://schemas.microsoft.com/office/powerpoint/2010/main" val="19616989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Shape 7">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13121" y="-2"/>
            <a:ext cx="6278879" cy="6858002"/>
          </a:xfrm>
          <a:custGeom>
            <a:avLst/>
            <a:gdLst>
              <a:gd name="connsiteX0" fmla="*/ 45572 w 6278879"/>
              <a:gd name="connsiteY0" fmla="*/ 0 h 6858002"/>
              <a:gd name="connsiteX1" fmla="*/ 6278879 w 6278879"/>
              <a:gd name="connsiteY1" fmla="*/ 0 h 6858002"/>
              <a:gd name="connsiteX2" fmla="*/ 6278879 w 6278879"/>
              <a:gd name="connsiteY2" fmla="*/ 6858002 h 6858002"/>
              <a:gd name="connsiteX3" fmla="*/ 3292308 w 6278879"/>
              <a:gd name="connsiteY3" fmla="*/ 6858002 h 6858002"/>
              <a:gd name="connsiteX4" fmla="*/ 3181526 w 6278879"/>
              <a:gd name="connsiteY4" fmla="*/ 6786982 h 6858002"/>
              <a:gd name="connsiteX5" fmla="*/ 0 w 6278879"/>
              <a:gd name="connsiteY5" fmla="*/ 803254 h 6858002"/>
              <a:gd name="connsiteX6" fmla="*/ 37255 w 6278879"/>
              <a:gd name="connsiteY6" fmla="*/ 65447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8879" h="6858002">
                <a:moveTo>
                  <a:pt x="45572" y="0"/>
                </a:moveTo>
                <a:lnTo>
                  <a:pt x="6278879" y="0"/>
                </a:lnTo>
                <a:lnTo>
                  <a:pt x="6278879" y="6858002"/>
                </a:lnTo>
                <a:lnTo>
                  <a:pt x="3292308" y="6858002"/>
                </a:lnTo>
                <a:lnTo>
                  <a:pt x="3181526" y="6786982"/>
                </a:lnTo>
                <a:cubicBezTo>
                  <a:pt x="1262021" y="5490191"/>
                  <a:pt x="0" y="3294103"/>
                  <a:pt x="0" y="803254"/>
                </a:cubicBezTo>
                <a:cubicBezTo>
                  <a:pt x="0" y="554169"/>
                  <a:pt x="12620" y="308032"/>
                  <a:pt x="37255" y="65447"/>
                </a:cubicBez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 name="Straight Arrow Connector 9">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63661" y="2316480"/>
            <a:ext cx="82296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55320" y="365125"/>
            <a:ext cx="9013052" cy="1623312"/>
          </a:xfrm>
        </p:spPr>
        <p:txBody>
          <a:bodyPr anchor="b">
            <a:normAutofit/>
          </a:bodyPr>
          <a:lstStyle/>
          <a:p>
            <a:r>
              <a:rPr lang="en-US" sz="4000"/>
              <a:t>Writing Exercise </a:t>
            </a:r>
          </a:p>
        </p:txBody>
      </p:sp>
      <p:sp>
        <p:nvSpPr>
          <p:cNvPr id="3" name="Content Placeholder 2"/>
          <p:cNvSpPr>
            <a:spLocks noGrp="1"/>
          </p:cNvSpPr>
          <p:nvPr>
            <p:ph idx="1"/>
          </p:nvPr>
        </p:nvSpPr>
        <p:spPr>
          <a:xfrm>
            <a:off x="655320" y="2644518"/>
            <a:ext cx="9013052" cy="3327251"/>
          </a:xfrm>
        </p:spPr>
        <p:txBody>
          <a:bodyPr>
            <a:normAutofit/>
          </a:bodyPr>
          <a:lstStyle/>
          <a:p>
            <a:pPr marL="0" indent="0">
              <a:buNone/>
            </a:pPr>
            <a:r>
              <a:rPr lang="en-US" sz="2000" dirty="0"/>
              <a:t>Write about a story from your own life.</a:t>
            </a:r>
          </a:p>
        </p:txBody>
      </p:sp>
    </p:spTree>
    <p:extLst>
      <p:ext uri="{BB962C8B-B14F-4D97-AF65-F5344CB8AC3E}">
        <p14:creationId xmlns:p14="http://schemas.microsoft.com/office/powerpoint/2010/main" val="576751893"/>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16149" y="642989"/>
            <a:ext cx="2874780" cy="5242246"/>
          </a:xfrm>
          <a:prstGeom prst="rect">
            <a:avLst/>
          </a:prstGeom>
        </p:spPr>
      </p:pic>
      <p:sp>
        <p:nvSpPr>
          <p:cNvPr id="12" name="Freeform 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078052" cy="6858478"/>
          </a:xfrm>
          <a:custGeom>
            <a:avLst/>
            <a:gdLst>
              <a:gd name="connsiteX0" fmla="*/ 0 w 8078052"/>
              <a:gd name="connsiteY0" fmla="*/ 0 h 6858478"/>
              <a:gd name="connsiteX1" fmla="*/ 3829872 w 8078052"/>
              <a:gd name="connsiteY1" fmla="*/ 0 h 6858478"/>
              <a:gd name="connsiteX2" fmla="*/ 4896100 w 8078052"/>
              <a:gd name="connsiteY2" fmla="*/ 0 h 6858478"/>
              <a:gd name="connsiteX3" fmla="*/ 4901677 w 8078052"/>
              <a:gd name="connsiteY3" fmla="*/ 0 h 6858478"/>
              <a:gd name="connsiteX4" fmla="*/ 8078052 w 8078052"/>
              <a:gd name="connsiteY4" fmla="*/ 6858478 h 6858478"/>
              <a:gd name="connsiteX5" fmla="*/ 653497 w 8078052"/>
              <a:gd name="connsiteY5" fmla="*/ 6858478 h 6858478"/>
              <a:gd name="connsiteX6" fmla="*/ 653757 w 8078052"/>
              <a:gd name="connsiteY6" fmla="*/ 6857916 h 6858478"/>
              <a:gd name="connsiteX7" fmla="*/ 0 w 8078052"/>
              <a:gd name="connsiteY7" fmla="*/ 6857916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2" h="6858478">
                <a:moveTo>
                  <a:pt x="0" y="0"/>
                </a:moveTo>
                <a:lnTo>
                  <a:pt x="3829872" y="0"/>
                </a:lnTo>
                <a:lnTo>
                  <a:pt x="4896100" y="0"/>
                </a:lnTo>
                <a:lnTo>
                  <a:pt x="4901677" y="0"/>
                </a:lnTo>
                <a:lnTo>
                  <a:pt x="8078052" y="6858478"/>
                </a:lnTo>
                <a:lnTo>
                  <a:pt x="653497" y="6858478"/>
                </a:lnTo>
                <a:lnTo>
                  <a:pt x="653757" y="6857916"/>
                </a:lnTo>
                <a:lnTo>
                  <a:pt x="0" y="6857916"/>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33425" y="1543050"/>
            <a:ext cx="4648200" cy="3562350"/>
          </a:xfrm>
        </p:spPr>
        <p:txBody>
          <a:bodyPr vert="horz" lIns="91440" tIns="45720" rIns="91440" bIns="45720" rtlCol="0" anchor="ctr">
            <a:normAutofit/>
          </a:bodyPr>
          <a:lstStyle/>
          <a:p>
            <a:r>
              <a:rPr lang="en-US" sz="5400" kern="1200">
                <a:solidFill>
                  <a:schemeClr val="bg1"/>
                </a:solidFill>
                <a:latin typeface="+mj-lt"/>
                <a:ea typeface="+mj-ea"/>
                <a:cs typeface="+mj-cs"/>
              </a:rPr>
              <a:t>Overcoming Challenges</a:t>
            </a:r>
          </a:p>
        </p:txBody>
      </p:sp>
    </p:spTree>
    <p:extLst>
      <p:ext uri="{BB962C8B-B14F-4D97-AF65-F5344CB8AC3E}">
        <p14:creationId xmlns:p14="http://schemas.microsoft.com/office/powerpoint/2010/main" val="1588033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 name="Straight Connector 9">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1508760" y="3431556"/>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Oval 11">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32897" y="5004581"/>
            <a:ext cx="962395" cy="9623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63725" y="4865965"/>
            <a:ext cx="293695" cy="2936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640079" y="4526280"/>
            <a:ext cx="7410681" cy="1737360"/>
          </a:xfrm>
        </p:spPr>
        <p:txBody>
          <a:bodyPr>
            <a:normAutofit/>
          </a:bodyPr>
          <a:lstStyle/>
          <a:p>
            <a:r>
              <a:rPr lang="en-US" sz="4800"/>
              <a:t>Closing Thoughts</a:t>
            </a:r>
          </a:p>
        </p:txBody>
      </p:sp>
      <p:sp>
        <p:nvSpPr>
          <p:cNvPr id="3" name="Content Placeholder 2"/>
          <p:cNvSpPr>
            <a:spLocks noGrp="1"/>
          </p:cNvSpPr>
          <p:nvPr>
            <p:ph idx="1"/>
          </p:nvPr>
        </p:nvSpPr>
        <p:spPr>
          <a:xfrm>
            <a:off x="640080" y="595293"/>
            <a:ext cx="10532745" cy="3518264"/>
          </a:xfrm>
        </p:spPr>
        <p:txBody>
          <a:bodyPr anchor="ctr">
            <a:noAutofit/>
          </a:bodyPr>
          <a:lstStyle/>
          <a:p>
            <a:pPr marL="0" indent="0">
              <a:buNone/>
            </a:pPr>
            <a:r>
              <a:rPr lang="en-US" sz="6000" dirty="0"/>
              <a:t>“I’m not just living out this story, I am actually in charge of this story.”</a:t>
            </a:r>
          </a:p>
        </p:txBody>
      </p:sp>
    </p:spTree>
    <p:extLst>
      <p:ext uri="{BB962C8B-B14F-4D97-AF65-F5344CB8AC3E}">
        <p14:creationId xmlns:p14="http://schemas.microsoft.com/office/powerpoint/2010/main" val="27850308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120</TotalTime>
  <Words>313</Words>
  <Application>Microsoft Office PowerPoint</Application>
  <PresentationFormat>Widescreen</PresentationFormat>
  <Paragraphs>29</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Narrative Writing Presented at KosovaLive by Valeriana Dema and April Gardner “Stories are life; life is stories”</vt:lpstr>
      <vt:lpstr>What is Narrative Writing?</vt:lpstr>
      <vt:lpstr>“Be Your Own Story” by Toni Morrison</vt:lpstr>
      <vt:lpstr>PowerPoint Presentation</vt:lpstr>
      <vt:lpstr>Overview of “Life’s Stories” Article</vt:lpstr>
      <vt:lpstr>Facts from “Life’s Stories”</vt:lpstr>
      <vt:lpstr>Overcoming Obstacles</vt:lpstr>
      <vt:lpstr>Writing Exercise </vt:lpstr>
      <vt:lpstr>Overcoming Challenges</vt:lpstr>
      <vt:lpstr>Closing Thoughts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Narrative Writing Presented at KosovaLive by Valeriana Dema and April Gardner</dc:title>
  <dc:creator>April Gardner</dc:creator>
  <cp:lastModifiedBy>April Gardner</cp:lastModifiedBy>
  <cp:revision>12</cp:revision>
  <dcterms:created xsi:type="dcterms:W3CDTF">2017-07-04T11:02:36Z</dcterms:created>
  <dcterms:modified xsi:type="dcterms:W3CDTF">2017-07-06T15:20:02Z</dcterms:modified>
</cp:coreProperties>
</file>